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8"/>
  </p:notesMasterIdLst>
  <p:handoutMasterIdLst>
    <p:handoutMasterId r:id="rId29"/>
  </p:handoutMasterIdLst>
  <p:sldIdLst>
    <p:sldId id="395" r:id="rId2"/>
    <p:sldId id="365" r:id="rId3"/>
    <p:sldId id="259" r:id="rId4"/>
    <p:sldId id="257" r:id="rId5"/>
    <p:sldId id="366" r:id="rId6"/>
    <p:sldId id="379" r:id="rId7"/>
    <p:sldId id="380" r:id="rId8"/>
    <p:sldId id="381" r:id="rId9"/>
    <p:sldId id="382" r:id="rId10"/>
    <p:sldId id="383" r:id="rId11"/>
    <p:sldId id="258" r:id="rId12"/>
    <p:sldId id="384" r:id="rId13"/>
    <p:sldId id="274" r:id="rId14"/>
    <p:sldId id="385" r:id="rId15"/>
    <p:sldId id="386" r:id="rId16"/>
    <p:sldId id="396" r:id="rId17"/>
    <p:sldId id="373" r:id="rId18"/>
    <p:sldId id="388" r:id="rId19"/>
    <p:sldId id="389" r:id="rId20"/>
    <p:sldId id="390" r:id="rId21"/>
    <p:sldId id="391" r:id="rId22"/>
    <p:sldId id="392" r:id="rId23"/>
    <p:sldId id="393" r:id="rId24"/>
    <p:sldId id="394" r:id="rId25"/>
    <p:sldId id="359" r:id="rId26"/>
    <p:sldId id="356" r:id="rId27"/>
  </p:sldIdLst>
  <p:sldSz cx="9144000" cy="6858000" type="screen4x3"/>
  <p:notesSz cx="6797675" cy="992981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0" autoAdjust="0"/>
    <p:restoredTop sz="94675" autoAdjust="0"/>
  </p:normalViewPr>
  <p:slideViewPr>
    <p:cSldViewPr>
      <p:cViewPr varScale="1">
        <p:scale>
          <a:sx n="87" d="100"/>
          <a:sy n="87" d="100"/>
        </p:scale>
        <p:origin x="157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42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3.xml"/><Relationship Id="rId13" Type="http://schemas.openxmlformats.org/officeDocument/2006/relationships/slide" Target="slides/slide20.xml"/><Relationship Id="rId3" Type="http://schemas.openxmlformats.org/officeDocument/2006/relationships/slide" Target="slides/slide3.xml"/><Relationship Id="rId7" Type="http://schemas.openxmlformats.org/officeDocument/2006/relationships/slide" Target="slides/slide12.xml"/><Relationship Id="rId12" Type="http://schemas.openxmlformats.org/officeDocument/2006/relationships/slide" Target="slides/slide19.xml"/><Relationship Id="rId17" Type="http://schemas.openxmlformats.org/officeDocument/2006/relationships/slide" Target="slides/slide24.xml"/><Relationship Id="rId2" Type="http://schemas.openxmlformats.org/officeDocument/2006/relationships/slide" Target="slides/slide2.xml"/><Relationship Id="rId16" Type="http://schemas.openxmlformats.org/officeDocument/2006/relationships/slide" Target="slides/slide23.xml"/><Relationship Id="rId1" Type="http://schemas.openxmlformats.org/officeDocument/2006/relationships/slide" Target="slides/slide1.xml"/><Relationship Id="rId6" Type="http://schemas.openxmlformats.org/officeDocument/2006/relationships/slide" Target="slides/slide11.xml"/><Relationship Id="rId11" Type="http://schemas.openxmlformats.org/officeDocument/2006/relationships/slide" Target="slides/slide18.xml"/><Relationship Id="rId5" Type="http://schemas.openxmlformats.org/officeDocument/2006/relationships/slide" Target="slides/slide5.xml"/><Relationship Id="rId15" Type="http://schemas.openxmlformats.org/officeDocument/2006/relationships/slide" Target="slides/slide22.xml"/><Relationship Id="rId10" Type="http://schemas.openxmlformats.org/officeDocument/2006/relationships/slide" Target="slides/slide17.xml"/><Relationship Id="rId4" Type="http://schemas.openxmlformats.org/officeDocument/2006/relationships/slide" Target="slides/slide4.xml"/><Relationship Id="rId9" Type="http://schemas.openxmlformats.org/officeDocument/2006/relationships/slide" Target="slides/slide16.xml"/><Relationship Id="rId14" Type="http://schemas.openxmlformats.org/officeDocument/2006/relationships/slide" Target="slides/slide2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322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3322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79536DE1-F32B-42F4-AC5D-1B3BE44EBA4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67757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6661"/>
            <a:ext cx="4984962" cy="446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322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3322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2A50A3D1-0975-4E8C-AD7E-BB1CE39198B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800240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EA9C7D71-83AF-4C73-82D2-A4689719BB10}" type="slidenum">
              <a:rPr lang="pt-BR" altLang="pt-BR"/>
              <a:pPr>
                <a:spcBef>
                  <a:spcPct val="0"/>
                </a:spcBef>
              </a:pPr>
              <a:t>4</a:t>
            </a:fld>
            <a:endParaRPr lang="pt-BR" altLang="pt-BR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715401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4FD287C2-B49B-43C4-8E88-6CC6CD28B93F}" type="slidenum">
              <a:rPr lang="pt-BR" altLang="pt-BR"/>
              <a:pPr>
                <a:spcBef>
                  <a:spcPct val="0"/>
                </a:spcBef>
              </a:pPr>
              <a:t>5</a:t>
            </a:fld>
            <a:endParaRPr lang="pt-BR" altLang="pt-BR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832000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41363" y="833438"/>
            <a:ext cx="5554662" cy="4167187"/>
          </a:xfrm>
          <a:ln/>
        </p:spPr>
      </p:sp>
      <p:sp>
        <p:nvSpPr>
          <p:cNvPr id="7987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altLang="pt-BR" smtClean="0"/>
          </a:p>
        </p:txBody>
      </p:sp>
      <p:sp>
        <p:nvSpPr>
          <p:cNvPr id="7987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F3EAC7-CBCA-4DE1-9105-F278D6FC446D}" type="slidenum">
              <a:rPr lang="pt-BR" altLang="pt-BR" smtClean="0"/>
              <a:pPr/>
              <a:t>9</a:t>
            </a:fld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892974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4964A-DC59-437E-9C7A-E004C635407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0096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46E06-83F0-45F8-B347-7E67045DA50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2211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B6A2C-6044-460E-AF69-65796CAD7F2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56781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A4528-6B7E-4A11-8CA1-8A2D157795B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6579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9DC9B-8A74-4174-83D0-3EEBC85AC8C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4199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FC8A7-6DE1-4B43-9163-6D41DAB2B6B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8193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59A9B-E1B2-4B0B-A6FC-BEB2AC96E22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79970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0EFF2-DB06-4D7B-BF31-26776C83465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826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82F28-AD03-42A8-A934-3BA013450CA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05307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88328-D2D8-4F4D-83DF-900CF29F1F3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3222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4CA64-CA09-404A-B4A9-63D8FC442BE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92309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8E079-1B2E-40F6-9A11-0CBF9282E6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8950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8F31D39-9524-47BF-9C97-426CB5C2A37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pt-BR" altLang="pt-BR" sz="4800" b="1" dirty="0" smtClean="0"/>
          </a:p>
          <a:p>
            <a:pPr algn="ctr" eaLnBrk="1" hangingPunct="1">
              <a:buFontTx/>
              <a:buNone/>
            </a:pPr>
            <a:r>
              <a:rPr lang="pt-BR" altLang="pt-BR" sz="4800" b="1" dirty="0" smtClean="0"/>
              <a:t>AUDIÊNCIA PÚBLICA</a:t>
            </a:r>
            <a:r>
              <a:rPr lang="pt-BR" altLang="pt-BR" dirty="0" smtClean="0"/>
              <a:t>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Projeto de Lei 38/2023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pt-BR" altLang="pt-BR" sz="3600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3600" b="1" dirty="0">
                <a:latin typeface="Arial" pitchFamily="34" charset="0"/>
                <a:cs typeface="Arial" pitchFamily="34" charset="0"/>
              </a:rPr>
              <a:t>Lei de Diretrizes Orçamentárias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2024</a:t>
            </a:r>
            <a:endParaRPr lang="pt-BR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342112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3"/>
          <p:cNvSpPr>
            <a:spLocks noChangeArrowheads="1"/>
          </p:cNvSpPr>
          <p:nvPr/>
        </p:nvSpPr>
        <p:spPr bwMode="auto">
          <a:xfrm>
            <a:off x="3657600" y="3068638"/>
            <a:ext cx="1930400" cy="8636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85341" tIns="42670" rIns="85341" bIns="42670" anchor="ctr"/>
          <a:lstStyle/>
          <a:p>
            <a:pPr algn="ctr" defTabSz="8540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LDO</a:t>
            </a:r>
          </a:p>
        </p:txBody>
      </p:sp>
      <p:sp>
        <p:nvSpPr>
          <p:cNvPr id="3" name="Oval 4"/>
          <p:cNvSpPr>
            <a:spLocks noChangeArrowheads="1"/>
          </p:cNvSpPr>
          <p:nvPr/>
        </p:nvSpPr>
        <p:spPr bwMode="auto">
          <a:xfrm>
            <a:off x="6604000" y="3068638"/>
            <a:ext cx="1930400" cy="8636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85341" tIns="42670" rIns="85341" bIns="42670" anchor="ctr"/>
          <a:lstStyle/>
          <a:p>
            <a:pPr algn="ctr" defTabSz="8540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LOA</a:t>
            </a:r>
          </a:p>
        </p:txBody>
      </p:sp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684213" y="3141664"/>
            <a:ext cx="1930400" cy="863600"/>
          </a:xfrm>
          <a:prstGeom prst="ellipse">
            <a:avLst/>
          </a:prstGeom>
          <a:solidFill>
            <a:schemeClr val="accent6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85341" tIns="42670" rIns="85341" bIns="42670" anchor="ctr"/>
          <a:lstStyle/>
          <a:p>
            <a:pPr algn="ctr" defTabSz="8540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PPA</a:t>
            </a:r>
            <a:endParaRPr lang="pt-BR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014413" y="4135439"/>
            <a:ext cx="1500187" cy="517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341" tIns="42670" rIns="85341" bIns="42670">
            <a:spAutoFit/>
          </a:bodyPr>
          <a:lstStyle/>
          <a:p>
            <a:pPr defTabSz="854075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Plano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563937" y="4065588"/>
            <a:ext cx="2087563" cy="82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341" tIns="42670" rIns="85341" bIns="42670">
            <a:spAutoFit/>
          </a:bodyPr>
          <a:lstStyle/>
          <a:p>
            <a:pPr algn="ctr" defTabSz="854075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Orientações       Prioridades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791325" y="4122738"/>
            <a:ext cx="1666875" cy="455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341" tIns="42670" rIns="85341" bIns="42670">
            <a:spAutoFit/>
          </a:bodyPr>
          <a:lstStyle/>
          <a:p>
            <a:pPr algn="ctr" defTabSz="854075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Execução</a:t>
            </a:r>
          </a:p>
        </p:txBody>
      </p:sp>
      <p:sp>
        <p:nvSpPr>
          <p:cNvPr id="8" name="Oval 9"/>
          <p:cNvSpPr>
            <a:spLocks noChangeArrowheads="1"/>
          </p:cNvSpPr>
          <p:nvPr/>
        </p:nvSpPr>
        <p:spPr bwMode="auto">
          <a:xfrm>
            <a:off x="1547814" y="5373688"/>
            <a:ext cx="6196012" cy="12954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85341" tIns="42670" rIns="85341" bIns="42670" anchor="ctr"/>
          <a:lstStyle/>
          <a:p>
            <a:pPr algn="ctr" defTabSz="8540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600" b="1" dirty="0">
                <a:latin typeface="Arial" pitchFamily="34" charset="0"/>
              </a:rPr>
              <a:t>Políticas Públicas e</a:t>
            </a:r>
          </a:p>
          <a:p>
            <a:pPr algn="ctr" defTabSz="8540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600" b="1" dirty="0">
                <a:latin typeface="Arial" pitchFamily="34" charset="0"/>
              </a:rPr>
              <a:t>Programas de Governo</a:t>
            </a: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1835149" y="4713288"/>
            <a:ext cx="1009651" cy="660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 flipH="1">
            <a:off x="6542088" y="4713288"/>
            <a:ext cx="1016000" cy="660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43" name="Retângulo 13"/>
          <p:cNvSpPr>
            <a:spLocks noChangeArrowheads="1"/>
          </p:cNvSpPr>
          <p:nvPr/>
        </p:nvSpPr>
        <p:spPr bwMode="auto">
          <a:xfrm>
            <a:off x="357189" y="1085851"/>
            <a:ext cx="828675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 b="1">
                <a:solidFill>
                  <a:srgbClr val="FF0000"/>
                </a:solidFill>
                <a:latin typeface="Calibri" pitchFamily="34" charset="0"/>
              </a:rPr>
              <a:t>No Brasil, a elaboração segue o artigo 165 da Constituição de 1988  e Lei do Estatuto da Cidade. Por meio deles, estabelece: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1979614" y="2133601"/>
            <a:ext cx="5000625" cy="646331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DIRETOR</a:t>
            </a: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2700339" y="4437063"/>
            <a:ext cx="5032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>
            <a:off x="5938840" y="4437063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0" y="0"/>
            <a:ext cx="9144000" cy="990600"/>
          </a:xfrm>
          <a:prstGeom prst="rect">
            <a:avLst/>
          </a:prstGeom>
          <a:gradFill>
            <a:gsLst>
              <a:gs pos="0">
                <a:schemeClr val="accent2">
                  <a:shade val="51000"/>
                  <a:satMod val="130000"/>
                  <a:alpha val="7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Leis Orçamentárias</a:t>
            </a:r>
            <a:endParaRPr lang="pt-BR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Line 10"/>
          <p:cNvSpPr>
            <a:spLocks noChangeShapeType="1"/>
          </p:cNvSpPr>
          <p:nvPr/>
        </p:nvSpPr>
        <p:spPr bwMode="auto">
          <a:xfrm flipH="1">
            <a:off x="4643439" y="3933826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847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3" grpId="0" animBg="1" autoUpdateAnimBg="0"/>
      <p:bldP spid="4" grpId="0" animBg="1" autoUpdateAnimBg="0"/>
      <p:bldP spid="5" grpId="0" autoUpdateAnimBg="0"/>
      <p:bldP spid="6" grpId="0" autoUpdateAnimBg="0"/>
      <p:bldP spid="7" grpId="0" autoUpdateAnimBg="0"/>
      <p:bldP spid="8" grpId="0" animBg="1" autoUpdateAnimBg="0"/>
      <p:bldP spid="9" grpId="0" animBg="1"/>
      <p:bldP spid="10" grpId="0" animBg="1"/>
      <p:bldP spid="14" grpId="0" animBg="1"/>
      <p:bldP spid="15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8"/>
          <p:cNvSpPr>
            <a:spLocks noChangeArrowheads="1"/>
          </p:cNvSpPr>
          <p:nvPr/>
        </p:nvSpPr>
        <p:spPr bwMode="auto">
          <a:xfrm>
            <a:off x="6172200" y="3976688"/>
            <a:ext cx="1066800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>
                <a:solidFill>
                  <a:schemeClr val="bg2"/>
                </a:solidFill>
                <a:latin typeface="Times New Roman" charset="0"/>
              </a:rPr>
              <a:t>2017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2000250"/>
            <a:ext cx="8229600" cy="42402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t-BR" altLang="pt-BR" dirty="0" smtClean="0"/>
              <a:t>PPA X LDO X LOA</a:t>
            </a:r>
          </a:p>
        </p:txBody>
      </p:sp>
      <p:sp>
        <p:nvSpPr>
          <p:cNvPr id="10244" name="AutoShape 5"/>
          <p:cNvSpPr>
            <a:spLocks noChangeArrowheads="1"/>
          </p:cNvSpPr>
          <p:nvPr/>
        </p:nvSpPr>
        <p:spPr bwMode="auto">
          <a:xfrm>
            <a:off x="990600" y="3214688"/>
            <a:ext cx="1371600" cy="1447800"/>
          </a:xfrm>
          <a:prstGeom prst="flowChartProcess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>
                <a:latin typeface="Times New Roman" charset="0"/>
              </a:rPr>
              <a:t>PPA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>
                <a:latin typeface="Times New Roman" charset="0"/>
              </a:rPr>
              <a:t>2022/2025</a:t>
            </a: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3657600" y="3214688"/>
            <a:ext cx="1066800" cy="990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>
                <a:latin typeface="Times New Roman" charset="0"/>
              </a:rPr>
              <a:t>2022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solidFill>
                <a:schemeClr val="bg2"/>
              </a:solidFill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</p:txBody>
      </p:sp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3505200" y="3595688"/>
            <a:ext cx="1066800" cy="838200"/>
          </a:xfrm>
          <a:prstGeom prst="rect">
            <a:avLst/>
          </a:prstGeom>
          <a:solidFill>
            <a:srgbClr val="00B05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>
                <a:latin typeface="Times New Roman" charset="0"/>
              </a:rPr>
              <a:t>2023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</p:txBody>
      </p:sp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3276600" y="3976688"/>
            <a:ext cx="1066800" cy="762000"/>
          </a:xfrm>
          <a:prstGeom prst="rect">
            <a:avLst/>
          </a:prstGeom>
          <a:solidFill>
            <a:srgbClr val="7030A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>
                <a:latin typeface="Times New Roman" charset="0"/>
              </a:rPr>
              <a:t>2024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</p:txBody>
      </p:sp>
      <p:sp>
        <p:nvSpPr>
          <p:cNvPr id="10248" name="Rectangle 9"/>
          <p:cNvSpPr>
            <a:spLocks noChangeArrowheads="1"/>
          </p:cNvSpPr>
          <p:nvPr/>
        </p:nvSpPr>
        <p:spPr bwMode="auto">
          <a:xfrm>
            <a:off x="2928938" y="4357688"/>
            <a:ext cx="1066800" cy="1066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dirty="0">
                <a:latin typeface="Times New Roman" charset="0"/>
              </a:rPr>
              <a:t>LDO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dirty="0">
                <a:latin typeface="Times New Roman" charset="0"/>
              </a:rPr>
              <a:t>2025</a:t>
            </a:r>
          </a:p>
        </p:txBody>
      </p:sp>
      <p:sp>
        <p:nvSpPr>
          <p:cNvPr id="10249" name="Line 12"/>
          <p:cNvSpPr>
            <a:spLocks noChangeShapeType="1"/>
          </p:cNvSpPr>
          <p:nvPr/>
        </p:nvSpPr>
        <p:spPr bwMode="auto">
          <a:xfrm>
            <a:off x="2362200" y="336708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50" name="Line 13"/>
          <p:cNvSpPr>
            <a:spLocks noChangeShapeType="1"/>
          </p:cNvSpPr>
          <p:nvPr/>
        </p:nvSpPr>
        <p:spPr bwMode="auto">
          <a:xfrm flipV="1">
            <a:off x="2743200" y="3290888"/>
            <a:ext cx="762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51" name="Line 14"/>
          <p:cNvSpPr>
            <a:spLocks noChangeShapeType="1"/>
          </p:cNvSpPr>
          <p:nvPr/>
        </p:nvSpPr>
        <p:spPr bwMode="auto">
          <a:xfrm>
            <a:off x="2819400" y="3367088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52" name="Line 15"/>
          <p:cNvSpPr>
            <a:spLocks noChangeShapeType="1"/>
          </p:cNvSpPr>
          <p:nvPr/>
        </p:nvSpPr>
        <p:spPr bwMode="auto">
          <a:xfrm>
            <a:off x="2819400" y="3367088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53" name="Line 16"/>
          <p:cNvSpPr>
            <a:spLocks noChangeShapeType="1"/>
          </p:cNvSpPr>
          <p:nvPr/>
        </p:nvSpPr>
        <p:spPr bwMode="auto">
          <a:xfrm>
            <a:off x="2819400" y="3367088"/>
            <a:ext cx="152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54" name="Rectangle 27"/>
          <p:cNvSpPr>
            <a:spLocks noChangeArrowheads="1"/>
          </p:cNvSpPr>
          <p:nvPr/>
        </p:nvSpPr>
        <p:spPr bwMode="auto">
          <a:xfrm>
            <a:off x="6186488" y="3978275"/>
            <a:ext cx="1066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>
                <a:latin typeface="Times New Roman" charset="0"/>
              </a:rPr>
              <a:t>2022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</p:txBody>
      </p:sp>
      <p:sp>
        <p:nvSpPr>
          <p:cNvPr id="10255" name="Line 39"/>
          <p:cNvSpPr>
            <a:spLocks noChangeShapeType="1"/>
          </p:cNvSpPr>
          <p:nvPr/>
        </p:nvSpPr>
        <p:spPr bwMode="auto">
          <a:xfrm>
            <a:off x="4724400" y="4052888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56" name="Line 41"/>
          <p:cNvSpPr>
            <a:spLocks noChangeShapeType="1"/>
          </p:cNvSpPr>
          <p:nvPr/>
        </p:nvSpPr>
        <p:spPr bwMode="auto">
          <a:xfrm>
            <a:off x="4572000" y="43576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57" name="Line 42"/>
          <p:cNvSpPr>
            <a:spLocks noChangeShapeType="1"/>
          </p:cNvSpPr>
          <p:nvPr/>
        </p:nvSpPr>
        <p:spPr bwMode="auto">
          <a:xfrm>
            <a:off x="4343400" y="4662488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58" name="Line 43"/>
          <p:cNvSpPr>
            <a:spLocks noChangeShapeType="1"/>
          </p:cNvSpPr>
          <p:nvPr/>
        </p:nvSpPr>
        <p:spPr bwMode="auto">
          <a:xfrm>
            <a:off x="4038600" y="5195888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pic>
        <p:nvPicPr>
          <p:cNvPr id="10260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1" name="Rectangle 27"/>
          <p:cNvSpPr>
            <a:spLocks noChangeArrowheads="1"/>
          </p:cNvSpPr>
          <p:nvPr/>
        </p:nvSpPr>
        <p:spPr bwMode="auto">
          <a:xfrm>
            <a:off x="5857875" y="4252913"/>
            <a:ext cx="1066800" cy="1371600"/>
          </a:xfrm>
          <a:prstGeom prst="rect">
            <a:avLst/>
          </a:prstGeom>
          <a:solidFill>
            <a:srgbClr val="00B05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>
                <a:latin typeface="Times New Roman" charset="0"/>
              </a:rPr>
              <a:t>2023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</p:txBody>
      </p:sp>
      <p:sp>
        <p:nvSpPr>
          <p:cNvPr id="10262" name="Rectangle 27"/>
          <p:cNvSpPr>
            <a:spLocks noChangeArrowheads="1"/>
          </p:cNvSpPr>
          <p:nvPr/>
        </p:nvSpPr>
        <p:spPr bwMode="auto">
          <a:xfrm>
            <a:off x="5753100" y="4560888"/>
            <a:ext cx="1066800" cy="1371600"/>
          </a:xfrm>
          <a:prstGeom prst="rect">
            <a:avLst/>
          </a:prstGeom>
          <a:solidFill>
            <a:srgbClr val="7030A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 dirty="0">
                <a:latin typeface="Times New Roman" charset="0"/>
              </a:rPr>
              <a:t>2024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 dirty="0"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 dirty="0"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 dirty="0">
              <a:latin typeface="Times New Roman" charset="0"/>
            </a:endParaRPr>
          </a:p>
        </p:txBody>
      </p:sp>
      <p:sp>
        <p:nvSpPr>
          <p:cNvPr id="10263" name="Rectangle 27"/>
          <p:cNvSpPr>
            <a:spLocks noChangeArrowheads="1"/>
          </p:cNvSpPr>
          <p:nvPr/>
        </p:nvSpPr>
        <p:spPr bwMode="auto">
          <a:xfrm>
            <a:off x="5500688" y="4860925"/>
            <a:ext cx="1066800" cy="1371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solidFill>
                <a:schemeClr val="bg2"/>
              </a:solidFill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solidFill>
                <a:schemeClr val="bg2"/>
              </a:solidFill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>
                <a:latin typeface="Times New Roman" charset="0"/>
              </a:rPr>
              <a:t>LOA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>
                <a:latin typeface="Times New Roman" charset="0"/>
              </a:rPr>
              <a:t>2025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400">
              <a:latin typeface="Times New Roman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pic>
        <p:nvPicPr>
          <p:cNvPr id="67587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8" name="Retângulo 7"/>
          <p:cNvSpPr>
            <a:spLocks noChangeArrowheads="1"/>
          </p:cNvSpPr>
          <p:nvPr/>
        </p:nvSpPr>
        <p:spPr bwMode="auto">
          <a:xfrm>
            <a:off x="285750" y="1928813"/>
            <a:ext cx="3257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/>
              <a:t>EVOLUÇÃO DAS RECEITAS</a:t>
            </a:r>
            <a:endParaRPr lang="pt-BR" altLang="pt-BR" sz="180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724099"/>
              </p:ext>
            </p:extLst>
          </p:nvPr>
        </p:nvGraphicFramePr>
        <p:xfrm>
          <a:off x="323850" y="2492375"/>
          <a:ext cx="8362949" cy="3576477"/>
        </p:xfrm>
        <a:graphic>
          <a:graphicData uri="http://schemas.openxmlformats.org/drawingml/2006/table">
            <a:tbl>
              <a:tblPr/>
              <a:tblGrid>
                <a:gridCol w="3131114"/>
                <a:gridCol w="1046367"/>
                <a:gridCol w="1046367"/>
                <a:gridCol w="1046367"/>
                <a:gridCol w="1046367"/>
                <a:gridCol w="1046367"/>
              </a:tblGrid>
              <a:tr h="26058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effectLst/>
                          <a:latin typeface="Arial" panose="020B0604020202020204" pitchFamily="34" charset="0"/>
                        </a:rPr>
                        <a:t>Especificação</a:t>
                      </a: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58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Realizada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Realizada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Realizada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Prevista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Prevista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1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1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1.1.0.0.00.00 - RECEITA </a:t>
                      </a:r>
                      <a:r>
                        <a:rPr lang="pt-BR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TRIBUTÁRIA</a:t>
                      </a:r>
                      <a:endParaRPr lang="pt-B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28.699.336,26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35.686.860,77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38.738.396,93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46.175.600,00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48.756.136,00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1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1.2.0.0.00.00 - RECEITA DE CONTRIBUIÇÃO</a:t>
                      </a: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2.006.530,78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2.397.478,34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2.672.447,11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2.980.000,00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3.158.800,00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1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1.3.1.0.00.00 - RECEITAS </a:t>
                      </a:r>
                      <a:r>
                        <a:rPr lang="pt-BR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IMOBILIÁRIAS</a:t>
                      </a:r>
                      <a:endParaRPr lang="pt-B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62.588,23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333.489,96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2.493.290,65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2.349.400,00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2.490.364,00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1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1.7.0.0.00.00 -</a:t>
                      </a:r>
                      <a:r>
                        <a:rPr lang="pt-BR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TRANSFERÊNCIAS </a:t>
                      </a:r>
                      <a:r>
                        <a:rPr lang="pt-BR" sz="1000" b="0" i="0" u="none" strike="noStrike" dirty="0">
                          <a:effectLst/>
                          <a:latin typeface="Arial" panose="020B0604020202020204" pitchFamily="34" charset="0"/>
                        </a:rPr>
                        <a:t>CORRENTES</a:t>
                      </a: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85.154.758,19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95.392.011,07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113.772.217,10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116.570.000,00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123.564.200,00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1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1.9.0.0.00.00 - OUTRAS RECEITAS CORRENTES</a:t>
                      </a: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7.050.915,55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2.348.451,05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2.744.085,58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2.345.000,00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2.485.700,00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583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TOTAL RECEITAS CORRENTES</a:t>
                      </a: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122.974.129,01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136.158.291,19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160.420.437,37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170.420.000,00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180.455.200,00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1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2.1.0.0.00.00 - OPERAÇÕES DE </a:t>
                      </a:r>
                      <a:r>
                        <a:rPr lang="pt-BR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CRÉDITO</a:t>
                      </a:r>
                      <a:endParaRPr lang="pt-B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100.000,00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106.000,00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1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2.2.0.0.00.00 - ALIENAÇÃO DE BENS</a:t>
                      </a: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247.000,00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97.350,00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50.000,00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53.000,00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1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2.4.0.0.00.00 </a:t>
                      </a:r>
                      <a:r>
                        <a:rPr lang="pt-BR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– TRANSFERÊNCIAS </a:t>
                      </a:r>
                      <a:r>
                        <a:rPr lang="pt-BR" sz="1000" b="0" i="0" u="none" strike="noStrike" dirty="0">
                          <a:effectLst/>
                          <a:latin typeface="Arial" panose="020B0604020202020204" pitchFamily="34" charset="0"/>
                        </a:rPr>
                        <a:t>DE CAPITAL</a:t>
                      </a: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5.585.410,83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3.795.904,56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4.163.952,77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5.430.000,00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 panose="020B0604020202020204" pitchFamily="34" charset="0"/>
                        </a:rPr>
                        <a:t>      5.755.800,00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583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effectLst/>
                          <a:latin typeface="Arial" panose="020B0604020202020204" pitchFamily="34" charset="0"/>
                        </a:rPr>
                        <a:t>TOTAL RECEITAS DE CAPITAL</a:t>
                      </a: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    5.832.410,83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    3.893.254,56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    4.163.952,77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    5.580.000,00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    5.914.800,00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583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TOTAL DAS RECEITAS</a:t>
                      </a:r>
                    </a:p>
                  </a:txBody>
                  <a:tcPr marL="7873" marR="7873" marT="7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128.806.539,84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140.051.545,75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164.584.390,14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effectLst/>
                          <a:latin typeface="Arial" panose="020B0604020202020204" pitchFamily="34" charset="0"/>
                        </a:rPr>
                        <a:t>  176.000.000,00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effectLst/>
                          <a:latin typeface="Arial" panose="020B0604020202020204" pitchFamily="34" charset="0"/>
                        </a:rPr>
                        <a:t>  186.370.000,00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36455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pt-BR" altLang="pt-BR" sz="4400" b="1" dirty="0" smtClean="0"/>
          </a:p>
          <a:p>
            <a:pPr algn="ctr" eaLnBrk="1" hangingPunct="1">
              <a:buFontTx/>
              <a:buNone/>
            </a:pPr>
            <a:endParaRPr lang="pt-BR" altLang="pt-BR" sz="4400" b="1" dirty="0" smtClean="0"/>
          </a:p>
          <a:p>
            <a:pPr algn="ctr" eaLnBrk="1" hangingPunct="1">
              <a:buFontTx/>
              <a:buNone/>
            </a:pPr>
            <a:r>
              <a:rPr lang="pt-BR" altLang="pt-BR" sz="4400" b="1" dirty="0" smtClean="0"/>
              <a:t>PROGRAMAS DE GOVERNO</a:t>
            </a:r>
            <a:endParaRPr lang="pt-BR" altLang="pt-BR" dirty="0" smtClean="0"/>
          </a:p>
          <a:p>
            <a:pPr algn="ctr" eaLnBrk="1" hangingPunct="1">
              <a:buFontTx/>
              <a:buNone/>
            </a:pPr>
            <a:r>
              <a:rPr lang="pt-BR" altLang="pt-BR" dirty="0" smtClean="0"/>
              <a:t>(Total = 51)</a:t>
            </a:r>
          </a:p>
          <a:p>
            <a:pPr algn="ctr" eaLnBrk="1" hangingPunct="1">
              <a:buFontTx/>
              <a:buNone/>
            </a:pPr>
            <a:endParaRPr lang="pt-BR" altLang="pt-BR" dirty="0" smtClean="0"/>
          </a:p>
          <a:p>
            <a:pPr algn="ctr" eaLnBrk="1" hangingPunct="1">
              <a:buFontTx/>
              <a:buNone/>
            </a:pPr>
            <a:endParaRPr lang="pt-BR" altLang="pt-BR" b="1" dirty="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pic>
        <p:nvPicPr>
          <p:cNvPr id="11268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pic>
        <p:nvPicPr>
          <p:cNvPr id="68611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902450"/>
              </p:ext>
            </p:extLst>
          </p:nvPr>
        </p:nvGraphicFramePr>
        <p:xfrm>
          <a:off x="241300" y="2133600"/>
          <a:ext cx="8578850" cy="4525972"/>
        </p:xfrm>
        <a:graphic>
          <a:graphicData uri="http://schemas.openxmlformats.org/drawingml/2006/table">
            <a:tbl>
              <a:tblPr/>
              <a:tblGrid>
                <a:gridCol w="1565335"/>
                <a:gridCol w="975794"/>
                <a:gridCol w="4370741"/>
                <a:gridCol w="1666980"/>
              </a:tblGrid>
              <a:tr h="32328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 Orçamentária</a:t>
                      </a:r>
                    </a:p>
                  </a:txBody>
                  <a:tcPr marL="8082" marR="8082" marT="80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</a:t>
                      </a:r>
                    </a:p>
                  </a:txBody>
                  <a:tcPr marL="8082" marR="8082" marT="80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Programa</a:t>
                      </a:r>
                    </a:p>
                  </a:txBody>
                  <a:tcPr marL="8082" marR="8082" marT="80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</a:t>
                      </a:r>
                      <a:r>
                        <a:rPr lang="pt-B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2024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02.02.02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ENCARGOS GERAIS DO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MUNICÍPIO     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4.986.280,00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01.02.00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CONTROLE DO LEGISLATIVO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3.596.250,00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02.01.01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GABINETE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PREFEITO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1.492.980,00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02.02.01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E SUPORTE ADMINISTRATIVO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4.361.228,00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02.03.01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FINANCEIRA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1.043.994,00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02.05.01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 EJA     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02.05.01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0006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ENSINO FUNDAMENTAL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6.352.119,00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02.05.02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0007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FUNDEB           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21.737.859,00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02.05.03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 DE ALUNOS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6.694.254,00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02.07.01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0009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CEMEP/SENAI      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276.150,00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02.05.05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PRÉ-ESCOLAS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EMEIS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5.508.310,00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02.05.06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CRECHES          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4.239.585,00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02.05.07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MERENDA ESCOLAR  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9.768.990,00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02.06.01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INVESTIMENTO NA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            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661.500,00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02.12.01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          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4.672.464,00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02.07.01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E APOIO DA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2.045.873,00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02.08.01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0016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          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4.208.248,00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02.04.01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0017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INDÚSTRIA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COMÉRCIO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387.114,00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02.10.01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OBRAS E SERVIÇOS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8.486.056,00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02.10.02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0019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CIDADE LIMPA     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3.994.772,00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02.10.03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0020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LOGRADOUROS PÚBLICOS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1.675.301,00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02.10.04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0021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CEMITÉRIOS                       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350.091,00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02.11.02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0022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TRÂNSITO             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995.182,00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02.11.01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0023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GUARDA CIVIL MUNICIPAL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6.592.321,00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02.04.02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0024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DESENVOLVIMENTO RURAL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712.522,00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02.07.02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0025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ESPORTE, LAZER E JUVENTUDE  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837.538,00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22643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pic>
        <p:nvPicPr>
          <p:cNvPr id="69635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097583"/>
              </p:ext>
            </p:extLst>
          </p:nvPr>
        </p:nvGraphicFramePr>
        <p:xfrm>
          <a:off x="214313" y="2060575"/>
          <a:ext cx="8534400" cy="4525972"/>
        </p:xfrm>
        <a:graphic>
          <a:graphicData uri="http://schemas.openxmlformats.org/drawingml/2006/table">
            <a:tbl>
              <a:tblPr/>
              <a:tblGrid>
                <a:gridCol w="1557225"/>
                <a:gridCol w="970737"/>
                <a:gridCol w="4348095"/>
                <a:gridCol w="1658343"/>
              </a:tblGrid>
              <a:tr h="32328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 Orçamentária</a:t>
                      </a:r>
                    </a:p>
                  </a:txBody>
                  <a:tcPr marL="8082" marR="8082" marT="80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</a:t>
                      </a:r>
                    </a:p>
                  </a:txBody>
                  <a:tcPr marL="8082" marR="8082" marT="80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Programa</a:t>
                      </a:r>
                    </a:p>
                  </a:txBody>
                  <a:tcPr marL="8082" marR="8082" marT="80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- </a:t>
                      </a:r>
                      <a:r>
                        <a:rPr lang="pt-B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02.10.05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0026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SERV.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MUNCIPAIS DE ESTRADAS RURAIS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6.970.021,00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02.04.03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0027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CIDADE VERDE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PAISAGISMO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487.856,00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02.04.03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0028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MEIO AMBIENTE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1.856.400,00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02.05.08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0029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ENSINO SUPERIOR  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661.500,00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02.03.03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0030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FISCALIZAÇÃO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1.128.960,00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02.12.01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DIREITOS DA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PESSOA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C/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DEFICIÊNCIA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45.150,00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02.03.02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 CONTÁBIL           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583.800,00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02.02.03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PLANEJAMENTO/ENGENHARIA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940.013,00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02.09.01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NEGÓCIOS JURÍDICOS               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1.640.835,00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02.01.02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COMUNICAÇÃO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576.870,00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02.02.04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0036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210.945,00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02.03.04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0037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TRIBUTAÇÃO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1.179.465,00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02.10.06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DO ALMOXARIFADO MUNICIPAL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3.455.945,00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02.07.01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0044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PROTEÇÃO SOCIAL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BÁSICA           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1.673.837,00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02.07.01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0045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PROT.SOCIAL ESP. DE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MÉDIA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COMPLEXIDADE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1.272.632,00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02.07.01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0046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PROT.SOCIAL ESP. DE ALTA COMPLEXIDADE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132.300,00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02.06.01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0047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ATENÇÃO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BÁSICA                   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19.072.498,00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02.06.01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0048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MÉDIA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ALTA COMPLEXIDADE - MAC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32.774.127,00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02.06.01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0049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VIGILÂNCIA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              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1.091.690,00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02.06.01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0050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COMPONENTE MEDIC.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BÁSICOS        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645.750,00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02.06.01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0051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COMPONENTE MEDIC. DISPENS. EXCEPCIONAL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162.750,00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02.06.01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0052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DO SUS                                     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1.243.296,00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02.11.03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0054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SECRETARIA DE SEGURANÇA PÚBLICA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370.125,00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02.05.04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0055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DA EDUCAÇÃO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1.517.254,00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02.02.02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RESERVA DE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CONTINGÊNCIA                          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939.000,00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 gridSpan="3">
                  <a:txBody>
                    <a:bodyPr/>
                    <a:lstStyle/>
                    <a:p>
                      <a:pPr algn="r" fontAlgn="b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</a:t>
                      </a:r>
                      <a:r>
                        <a:rPr lang="pt-B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Total...............................................................................................................................................................................................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186.370.000,00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79121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pt-BR" altLang="pt-BR" sz="4400" b="1" dirty="0" smtClean="0"/>
          </a:p>
          <a:p>
            <a:pPr algn="ctr" eaLnBrk="1" hangingPunct="1">
              <a:buFontTx/>
              <a:buNone/>
            </a:pPr>
            <a:endParaRPr lang="pt-BR" altLang="pt-BR" sz="4400" b="1" dirty="0" smtClean="0"/>
          </a:p>
          <a:p>
            <a:pPr algn="ctr" eaLnBrk="1" hangingPunct="1">
              <a:buFontTx/>
              <a:buNone/>
            </a:pPr>
            <a:r>
              <a:rPr lang="pt-BR" altLang="pt-BR" sz="4400" b="1" dirty="0" smtClean="0"/>
              <a:t>AÇÕES DE GOVERNO</a:t>
            </a:r>
            <a:endParaRPr lang="pt-BR" altLang="pt-BR" dirty="0" smtClean="0"/>
          </a:p>
          <a:p>
            <a:pPr algn="ctr" eaLnBrk="1" hangingPunct="1">
              <a:buFontTx/>
              <a:buNone/>
            </a:pPr>
            <a:r>
              <a:rPr lang="pt-BR" altLang="pt-BR" dirty="0" smtClean="0"/>
              <a:t>(Total = 148)</a:t>
            </a:r>
          </a:p>
          <a:p>
            <a:pPr algn="ctr" eaLnBrk="1" hangingPunct="1">
              <a:buFontTx/>
              <a:buNone/>
            </a:pPr>
            <a:endParaRPr lang="pt-BR" altLang="pt-BR" dirty="0" smtClean="0"/>
          </a:p>
          <a:p>
            <a:pPr algn="ctr" eaLnBrk="1" hangingPunct="1">
              <a:buFontTx/>
              <a:buNone/>
            </a:pPr>
            <a:endParaRPr lang="pt-BR" altLang="pt-BR" b="1" dirty="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pic>
        <p:nvPicPr>
          <p:cNvPr id="11268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590475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ópia de BRASÃO ORIGINAL PRETO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0887"/>
            <a:ext cx="534755" cy="550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258" y="581278"/>
            <a:ext cx="8322230" cy="6088082"/>
          </a:xfrm>
          <a:prstGeom prst="rect">
            <a:avLst/>
          </a:prstGeom>
        </p:spPr>
      </p:pic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835696" y="50329"/>
            <a:ext cx="6851104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Tx/>
              <a:buNone/>
            </a:pPr>
            <a:r>
              <a:rPr lang="pt-BR" altLang="pt-BR" sz="3000" b="1" kern="0" dirty="0" smtClean="0"/>
              <a:t>AÇÕES DE GOVERNO</a:t>
            </a:r>
          </a:p>
        </p:txBody>
      </p:sp>
    </p:spTree>
    <p:extLst>
      <p:ext uri="{BB962C8B-B14F-4D97-AF65-F5344CB8AC3E}">
        <p14:creationId xmlns:p14="http://schemas.microsoft.com/office/powerpoint/2010/main" val="404356589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59" y="581278"/>
            <a:ext cx="8322229" cy="6088082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835696" y="50329"/>
            <a:ext cx="6851104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Tx/>
              <a:buNone/>
            </a:pPr>
            <a:r>
              <a:rPr lang="pt-BR" altLang="pt-BR" sz="3000" b="1" kern="0" dirty="0" smtClean="0"/>
              <a:t>AÇÕES DE GOVERNO</a:t>
            </a:r>
          </a:p>
        </p:txBody>
      </p:sp>
      <p:pic>
        <p:nvPicPr>
          <p:cNvPr id="6" name="Picture 5" descr="Cópia de BRASÃO ORIGINAL PRET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0887"/>
            <a:ext cx="534755" cy="550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289904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59" y="581278"/>
            <a:ext cx="8322229" cy="6088082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835696" y="50329"/>
            <a:ext cx="6851104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Tx/>
              <a:buNone/>
            </a:pPr>
            <a:r>
              <a:rPr lang="pt-BR" altLang="pt-BR" sz="3000" b="1" kern="0" dirty="0" smtClean="0"/>
              <a:t>AÇÕES DE GOVERNO</a:t>
            </a:r>
          </a:p>
        </p:txBody>
      </p:sp>
      <p:pic>
        <p:nvPicPr>
          <p:cNvPr id="6" name="Picture 5" descr="Cópia de BRASÃO ORIGINAL PRET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0887"/>
            <a:ext cx="534755" cy="550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265462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pPr algn="ctr">
              <a:buFontTx/>
              <a:buNone/>
            </a:pPr>
            <a:endParaRPr lang="pt-BR" altLang="pt-BR" dirty="0" smtClean="0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r>
              <a:rPr lang="pt-BR" altLang="pt-BR" b="1" dirty="0" smtClean="0"/>
              <a:t>Audiência Pública</a:t>
            </a:r>
          </a:p>
          <a:p>
            <a:pPr algn="ctr">
              <a:buFontTx/>
              <a:buNone/>
            </a:pPr>
            <a:r>
              <a:rPr lang="pt-BR" altLang="pt-BR" b="1" dirty="0" smtClean="0"/>
              <a:t>Lei de Responsabilidade Fiscal (LRF) - 2000 </a:t>
            </a:r>
          </a:p>
          <a:p>
            <a:pPr algn="just">
              <a:buFontTx/>
              <a:buNone/>
            </a:pPr>
            <a:r>
              <a:rPr lang="pt-BR" altLang="pt-BR" sz="2800" dirty="0" smtClean="0"/>
              <a:t>	</a:t>
            </a:r>
          </a:p>
          <a:p>
            <a:pPr algn="just">
              <a:buFontTx/>
              <a:buNone/>
            </a:pPr>
            <a:r>
              <a:rPr lang="pt-BR" altLang="pt-BR" sz="2800" dirty="0" smtClean="0"/>
              <a:t>	Art. 48 - Parágrafo único - A transparência será assegurada também mediante incentivo à participação popular e </a:t>
            </a:r>
            <a:r>
              <a:rPr lang="pt-BR" altLang="pt-BR" sz="2800" u="sng" dirty="0" smtClean="0"/>
              <a:t>realização de audiência pública</a:t>
            </a:r>
            <a:r>
              <a:rPr lang="pt-BR" altLang="pt-BR" sz="2800" dirty="0" smtClean="0"/>
              <a:t>, durante os processos de elaboração e de discussão dos planos, lei de diretrizes orçamentárias e orçamentos. </a:t>
            </a:r>
          </a:p>
          <a:p>
            <a:pPr>
              <a:buFontTx/>
              <a:buNone/>
            </a:pPr>
            <a:endParaRPr lang="pt-BR" altLang="pt-BR" sz="2400" b="1" dirty="0" smtClean="0"/>
          </a:p>
        </p:txBody>
      </p:sp>
      <p:pic>
        <p:nvPicPr>
          <p:cNvPr id="3076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59" y="581278"/>
            <a:ext cx="8322229" cy="6088082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835696" y="50329"/>
            <a:ext cx="6851104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Tx/>
              <a:buNone/>
            </a:pPr>
            <a:r>
              <a:rPr lang="pt-BR" altLang="pt-BR" sz="3000" b="1" kern="0" dirty="0" smtClean="0"/>
              <a:t>AÇÕES DE GOVERNO</a:t>
            </a:r>
          </a:p>
        </p:txBody>
      </p:sp>
      <p:pic>
        <p:nvPicPr>
          <p:cNvPr id="6" name="Picture 5" descr="Cópia de BRASÃO ORIGINAL PRET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0887"/>
            <a:ext cx="534755" cy="550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773465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59" y="581278"/>
            <a:ext cx="8322229" cy="6088082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835696" y="50329"/>
            <a:ext cx="6851104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Tx/>
              <a:buNone/>
            </a:pPr>
            <a:r>
              <a:rPr lang="pt-BR" altLang="pt-BR" sz="3000" b="1" kern="0" dirty="0" smtClean="0"/>
              <a:t>AÇÕES DE GOVERNO</a:t>
            </a:r>
          </a:p>
        </p:txBody>
      </p:sp>
      <p:pic>
        <p:nvPicPr>
          <p:cNvPr id="6" name="Picture 5" descr="Cópia de BRASÃO ORIGINAL PRET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0887"/>
            <a:ext cx="534755" cy="550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284581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835696" y="50329"/>
            <a:ext cx="6851104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Tx/>
              <a:buNone/>
            </a:pPr>
            <a:r>
              <a:rPr lang="pt-BR" altLang="pt-BR" sz="3000" b="1" kern="0" dirty="0" smtClean="0"/>
              <a:t>AÇÕES DE GOVERNO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59" y="581278"/>
            <a:ext cx="8322229" cy="6088082"/>
          </a:xfrm>
          <a:prstGeom prst="rect">
            <a:avLst/>
          </a:prstGeom>
        </p:spPr>
      </p:pic>
      <p:pic>
        <p:nvPicPr>
          <p:cNvPr id="8" name="Picture 5" descr="Cópia de BRASÃO ORIGINAL PRET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0887"/>
            <a:ext cx="534755" cy="550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737744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59" y="581278"/>
            <a:ext cx="8322229" cy="6088082"/>
          </a:xfrm>
          <a:prstGeom prst="rect">
            <a:avLst/>
          </a:prstGeom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835696" y="50329"/>
            <a:ext cx="6851104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Tx/>
              <a:buNone/>
            </a:pPr>
            <a:r>
              <a:rPr lang="pt-BR" altLang="pt-BR" sz="3000" b="1" kern="0" dirty="0" smtClean="0"/>
              <a:t>AÇÕES DE GOVERNO</a:t>
            </a:r>
          </a:p>
        </p:txBody>
      </p:sp>
      <p:pic>
        <p:nvPicPr>
          <p:cNvPr id="5" name="Picture 5" descr="Cópia de BRASÃO ORIGINAL PRET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0887"/>
            <a:ext cx="534755" cy="550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385622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60" y="581278"/>
            <a:ext cx="8322228" cy="616009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835696" y="50329"/>
            <a:ext cx="6851104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Tx/>
              <a:buNone/>
            </a:pPr>
            <a:r>
              <a:rPr lang="pt-BR" altLang="pt-BR" sz="3000" b="1" kern="0" dirty="0" smtClean="0"/>
              <a:t>AÇÕES DE GOVERNO</a:t>
            </a:r>
          </a:p>
        </p:txBody>
      </p:sp>
      <p:pic>
        <p:nvPicPr>
          <p:cNvPr id="6" name="Picture 5" descr="Cópia de BRASÃO ORIGINAL PRET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0887"/>
            <a:ext cx="534755" cy="550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704940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pic>
        <p:nvPicPr>
          <p:cNvPr id="70659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866832"/>
              </p:ext>
            </p:extLst>
          </p:nvPr>
        </p:nvGraphicFramePr>
        <p:xfrm>
          <a:off x="1571625" y="1844825"/>
          <a:ext cx="6215063" cy="4824534"/>
        </p:xfrm>
        <a:graphic>
          <a:graphicData uri="http://schemas.openxmlformats.org/drawingml/2006/table">
            <a:tbl>
              <a:tblPr/>
              <a:tblGrid>
                <a:gridCol w="1103878"/>
                <a:gridCol w="2949423"/>
                <a:gridCol w="2161762"/>
              </a:tblGrid>
              <a:tr h="25091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Função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Descrição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Legislativa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3.596.250,00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04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Administração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15.305.975,00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06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Segurança Pública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6.900.307,00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08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Assistência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Social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5.631.027,00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Saúde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56.214.520,00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Educação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56.964.836,00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Cultura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4.208.248,00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Urbanismo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15.989.258,00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Habitação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210.945,00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Gestão Ambiental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1.856.400,00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Agricultura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712.522,00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Indústria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374.409,00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Comércio e Serviços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4.672.464,00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Transporte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6.970.021,00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Desporto e Lazer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837.538,00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Operações Especiais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4.986.280,00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99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Contingência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939.000,00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9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Total...........................................</a:t>
                      </a:r>
                    </a:p>
                  </a:txBody>
                  <a:tcPr marL="6358" marR="6358" marT="6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186.370.000,00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0741" name="Retângulo 7"/>
          <p:cNvSpPr>
            <a:spLocks noChangeArrowheads="1"/>
          </p:cNvSpPr>
          <p:nvPr/>
        </p:nvSpPr>
        <p:spPr bwMode="auto">
          <a:xfrm>
            <a:off x="1577532" y="1398239"/>
            <a:ext cx="5989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/>
              <a:t>METAS DOS PROGRAMAS POR FUNÇÃO GOVERNO</a:t>
            </a:r>
            <a:endParaRPr lang="pt-BR" altLang="pt-BR" sz="18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714625"/>
            <a:ext cx="8077200" cy="31527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pt-BR" altLang="pt-BR" sz="4000" b="1" dirty="0" smtClean="0"/>
              <a:t>OBRIGADO PELA PRESENÇA!</a:t>
            </a: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pic>
        <p:nvPicPr>
          <p:cNvPr id="74756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pt-BR" altLang="pt-BR" sz="3600" b="1" dirty="0" smtClean="0"/>
              <a:t>Plano Plurianual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pt-BR" altLang="pt-BR" sz="3600" dirty="0" smtClean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pt-BR" altLang="pt-BR" sz="2800" dirty="0" smtClean="0"/>
              <a:t>    É feito no primeiro ano do mandato, com vigência até o final do primeiro exercício do mandato do Prefeito subsequente, estabelecerá </a:t>
            </a:r>
            <a:r>
              <a:rPr lang="pt-BR" altLang="pt-BR" sz="2800" u="sng" dirty="0" smtClean="0"/>
              <a:t>diretrizes, objetivos e metas </a:t>
            </a:r>
            <a:r>
              <a:rPr lang="pt-BR" altLang="pt-BR" sz="2800" dirty="0" smtClean="0"/>
              <a:t>gerais da administração. Por um prazo de quatro anos, de forma setorizada, para as despesas de capital e outras delas correntes e para as relativas aos programas de duração continuada.</a:t>
            </a:r>
          </a:p>
          <a:p>
            <a:pPr eaLnBrk="1" hangingPunct="1">
              <a:lnSpc>
                <a:spcPct val="90000"/>
              </a:lnSpc>
            </a:pPr>
            <a:endParaRPr lang="pt-BR" altLang="pt-BR" sz="2800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pic>
        <p:nvPicPr>
          <p:cNvPr id="7172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pt-BR" altLang="pt-BR" b="1" dirty="0" smtClean="0"/>
              <a:t>Lei de Diretrizes Orçamentárias</a:t>
            </a:r>
            <a:r>
              <a:rPr lang="pt-BR" altLang="pt-BR" dirty="0" smtClean="0"/>
              <a:t> : </a:t>
            </a:r>
            <a:r>
              <a:rPr lang="pt-BR" altLang="pt-BR" sz="2800" dirty="0" smtClean="0"/>
              <a:t>trata-se de um </a:t>
            </a:r>
            <a:r>
              <a:rPr lang="pt-BR" altLang="pt-BR" sz="2800" u="sng" dirty="0" smtClean="0"/>
              <a:t>plano anual</a:t>
            </a:r>
            <a:r>
              <a:rPr lang="pt-BR" altLang="pt-BR" sz="2800" dirty="0" smtClean="0"/>
              <a:t>, de curto prazo, que definirá as prioridades para o exercício seguinte, orientará a elaboração do orçamento anual.</a:t>
            </a:r>
          </a:p>
          <a:p>
            <a:pPr algn="just" eaLnBrk="1" hangingPunct="1">
              <a:buFontTx/>
              <a:buNone/>
            </a:pPr>
            <a:r>
              <a:rPr lang="pt-BR" altLang="pt-BR" b="1" dirty="0" smtClean="0"/>
              <a:t>Lei Orçamentária Anual</a:t>
            </a:r>
            <a:r>
              <a:rPr lang="pt-BR" altLang="pt-BR" dirty="0" smtClean="0"/>
              <a:t> : </a:t>
            </a:r>
            <a:r>
              <a:rPr lang="pt-BR" altLang="pt-BR" sz="2800" dirty="0" smtClean="0"/>
              <a:t>deverá traduzir física e financeiramente os postulados do Plano Plurianual e da Lei de Diretrizes Orçamentárias.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pic>
        <p:nvPicPr>
          <p:cNvPr id="8196" name="Picture 5" descr="Cópia de BRASÃO ORIGINAL PRETO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4438"/>
            <a:ext cx="7772400" cy="5110162"/>
          </a:xfrm>
        </p:spPr>
        <p:txBody>
          <a:bodyPr/>
          <a:lstStyle/>
          <a:p>
            <a:pPr algn="ctr">
              <a:buFontTx/>
              <a:buNone/>
            </a:pPr>
            <a:endParaRPr lang="pt-BR" altLang="pt-BR" sz="2400" b="1" dirty="0" smtClean="0"/>
          </a:p>
          <a:p>
            <a:pPr algn="ctr">
              <a:buFontTx/>
              <a:buNone/>
            </a:pPr>
            <a:endParaRPr lang="pt-BR" altLang="pt-BR" sz="2400" b="1" dirty="0"/>
          </a:p>
          <a:p>
            <a:pPr algn="ctr">
              <a:buFontTx/>
              <a:buNone/>
            </a:pPr>
            <a:r>
              <a:rPr lang="pt-BR" altLang="pt-BR" sz="2400" b="1" dirty="0" smtClean="0"/>
              <a:t>OBJETIVOS DA LDO</a:t>
            </a:r>
          </a:p>
          <a:p>
            <a:pPr algn="ctr">
              <a:buFontTx/>
              <a:buNone/>
            </a:pPr>
            <a:endParaRPr lang="pt-BR" altLang="pt-BR" sz="2400" b="1" dirty="0">
              <a:solidFill>
                <a:srgbClr val="FF0000"/>
              </a:solidFill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/>
              <a:t>A LDO é o elo entre o Plano Plurianual – PPA e a Lei Orçamentária Anual – LOA, instrumento de viabilização da execução dos programas governamentais.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/>
              <a:t>	A preparação do Projeto de Lei de Diretrizes Orçamentárias – LDO é de iniciativa privativa do chefe do Poder Executivo.</a:t>
            </a:r>
          </a:p>
          <a:p>
            <a:pPr algn="ctr">
              <a:buFontTx/>
              <a:buNone/>
            </a:pPr>
            <a:endParaRPr lang="pt-BR" altLang="pt-BR" sz="2400" b="1" dirty="0" smtClean="0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endParaRPr lang="pt-BR" altLang="pt-BR" sz="24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pt-BR" altLang="pt-BR" sz="1800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067675" cy="655637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Prefeitura Municipal da Estância </a:t>
            </a:r>
            <a:br>
              <a:rPr lang="pt-BR" altLang="pt-BR" sz="2400" smtClean="0"/>
            </a:br>
            <a:r>
              <a:rPr lang="pt-BR" altLang="pt-BR" sz="2400" smtClean="0"/>
              <a:t>de Socorro</a:t>
            </a:r>
          </a:p>
        </p:txBody>
      </p:sp>
      <p:pic>
        <p:nvPicPr>
          <p:cNvPr id="9220" name="Picture 5" descr="Cópia de BRASÃO ORIGINAL PRETO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2276872"/>
            <a:ext cx="8667751" cy="4453679"/>
          </a:xfrm>
        </p:spPr>
        <p:txBody>
          <a:bodyPr>
            <a:normAutofit fontScale="92500" lnSpcReduction="10000"/>
          </a:bodyPr>
          <a:lstStyle/>
          <a:p>
            <a:pPr marL="365760" indent="-256032" algn="just" eaLnBrk="1" fontAlgn="auto" hangingPunct="1">
              <a:spcAft>
                <a:spcPts val="0"/>
              </a:spcAft>
              <a:buFontTx/>
              <a:buChar char="•"/>
              <a:defRPr/>
            </a:pPr>
            <a:r>
              <a:rPr lang="pt-BR" sz="2400" b="1" dirty="0" err="1" smtClean="0">
                <a:effectLst/>
                <a:latin typeface="Arial" charset="0"/>
              </a:rPr>
              <a:t>C.F.</a:t>
            </a:r>
            <a:r>
              <a:rPr lang="pt-BR" sz="2400" b="1" dirty="0" smtClean="0">
                <a:effectLst/>
                <a:latin typeface="Arial" charset="0"/>
              </a:rPr>
              <a:t> – art. 165, </a:t>
            </a:r>
            <a:r>
              <a:rPr lang="pt-BR" sz="2400" b="1" dirty="0" smtClean="0">
                <a:effectLst/>
                <a:latin typeface="Arial" charset="0"/>
                <a:cs typeface="Tahoma" pitchFamily="34" charset="0"/>
              </a:rPr>
              <a:t>§</a:t>
            </a:r>
            <a:r>
              <a:rPr lang="pt-BR" sz="2400" b="1" dirty="0" smtClean="0">
                <a:effectLst/>
                <a:latin typeface="Arial" charset="0"/>
              </a:rPr>
              <a:t> 2º</a:t>
            </a:r>
            <a:r>
              <a:rPr lang="pt-BR" sz="2400" dirty="0" smtClean="0">
                <a:effectLst/>
                <a:latin typeface="Arial" charset="0"/>
              </a:rPr>
              <a:t> :</a:t>
            </a:r>
          </a:p>
          <a:p>
            <a:pPr marL="365760" indent="-256032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2400" dirty="0" smtClean="0">
                <a:effectLst/>
                <a:latin typeface="Arial" charset="0"/>
              </a:rPr>
              <a:t> Compreenderá as metas e prioridades; </a:t>
            </a:r>
          </a:p>
          <a:p>
            <a:pPr marL="365760" indent="-256032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2400" dirty="0" smtClean="0">
                <a:effectLst/>
                <a:latin typeface="Arial" charset="0"/>
              </a:rPr>
              <a:t> Orientará a elaboração da Lei Orçamentária;</a:t>
            </a:r>
          </a:p>
          <a:p>
            <a:pPr marL="365760" indent="-256032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2400" dirty="0" smtClean="0">
                <a:effectLst/>
                <a:latin typeface="Arial" charset="0"/>
              </a:rPr>
              <a:t> Disporá sobre alteração da Legislação Tributária.</a:t>
            </a:r>
          </a:p>
          <a:p>
            <a:pPr marL="365760" indent="-256032" algn="just" eaLnBrk="1" fontAlgn="auto" hangingPunct="1">
              <a:spcAft>
                <a:spcPts val="0"/>
              </a:spcAft>
              <a:buFontTx/>
              <a:buChar char="•"/>
              <a:defRPr/>
            </a:pPr>
            <a:r>
              <a:rPr lang="pt-BR" sz="2400" b="1" dirty="0" smtClean="0">
                <a:effectLst/>
                <a:latin typeface="Arial" charset="0"/>
              </a:rPr>
              <a:t> C.F. – art. 166, </a:t>
            </a:r>
            <a:r>
              <a:rPr lang="pt-BR" sz="2400" b="1" dirty="0" smtClean="0">
                <a:effectLst/>
                <a:latin typeface="Arial" charset="0"/>
                <a:cs typeface="Tahoma" pitchFamily="34" charset="0"/>
              </a:rPr>
              <a:t>§</a:t>
            </a:r>
            <a:r>
              <a:rPr lang="pt-BR" sz="2400" b="1" dirty="0" smtClean="0">
                <a:effectLst/>
                <a:latin typeface="Arial" charset="0"/>
              </a:rPr>
              <a:t> 4º</a:t>
            </a:r>
            <a:r>
              <a:rPr lang="pt-BR" sz="2400" dirty="0" smtClean="0">
                <a:effectLst/>
                <a:latin typeface="Arial" charset="0"/>
              </a:rPr>
              <a:t> :</a:t>
            </a:r>
          </a:p>
          <a:p>
            <a:pPr marL="365760" indent="-256032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2400" dirty="0" smtClean="0">
                <a:effectLst/>
                <a:latin typeface="Arial" charset="0"/>
              </a:rPr>
              <a:t>As emendas deverão ser </a:t>
            </a:r>
            <a:r>
              <a:rPr lang="pt-BR" sz="2400" u="sng" dirty="0" smtClean="0">
                <a:effectLst/>
                <a:latin typeface="Arial" charset="0"/>
              </a:rPr>
              <a:t>compatíveis</a:t>
            </a:r>
            <a:r>
              <a:rPr lang="pt-BR" sz="2400" dirty="0" smtClean="0">
                <a:effectLst/>
                <a:latin typeface="Arial" charset="0"/>
              </a:rPr>
              <a:t> com PPA.</a:t>
            </a:r>
          </a:p>
          <a:p>
            <a:pPr marL="365760" indent="-256032" algn="just" eaLnBrk="1" fontAlgn="auto" hangingPunct="1">
              <a:spcAft>
                <a:spcPts val="0"/>
              </a:spcAft>
              <a:buFontTx/>
              <a:buChar char="•"/>
              <a:defRPr/>
            </a:pPr>
            <a:r>
              <a:rPr lang="pt-BR" sz="2400" dirty="0" smtClean="0">
                <a:effectLst/>
                <a:latin typeface="Arial" charset="0"/>
              </a:rPr>
              <a:t> </a:t>
            </a:r>
            <a:r>
              <a:rPr lang="pt-BR" sz="2400" b="1" dirty="0" smtClean="0">
                <a:effectLst/>
                <a:latin typeface="Arial" charset="0"/>
              </a:rPr>
              <a:t>C.F. – art. 169, </a:t>
            </a:r>
            <a:r>
              <a:rPr lang="pt-BR" sz="2400" b="1" dirty="0" smtClean="0">
                <a:effectLst/>
                <a:latin typeface="Arial" charset="0"/>
                <a:cs typeface="Tahoma" pitchFamily="34" charset="0"/>
              </a:rPr>
              <a:t>§</a:t>
            </a:r>
            <a:r>
              <a:rPr lang="pt-BR" sz="2400" b="1" dirty="0" smtClean="0">
                <a:effectLst/>
                <a:latin typeface="Arial" charset="0"/>
              </a:rPr>
              <a:t> 1º, II – a LDO, deve autorizar.</a:t>
            </a:r>
            <a:endParaRPr lang="pt-BR" sz="2400" dirty="0" smtClean="0">
              <a:effectLst/>
              <a:latin typeface="Arial" charset="0"/>
            </a:endParaRPr>
          </a:p>
          <a:p>
            <a:pPr marL="365760" indent="-256032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2400" dirty="0" smtClean="0">
                <a:effectLst/>
                <a:latin typeface="Arial" charset="0"/>
              </a:rPr>
              <a:t> Criação de cargos, empregos e funções;</a:t>
            </a:r>
          </a:p>
          <a:p>
            <a:pPr marL="365760" indent="-256032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2400" dirty="0" smtClean="0">
                <a:effectLst/>
                <a:latin typeface="Arial" charset="0"/>
              </a:rPr>
              <a:t> Concessão de vantagens à servidores;</a:t>
            </a:r>
          </a:p>
          <a:p>
            <a:pPr marL="365760" indent="-256032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2400" dirty="0" smtClean="0">
                <a:effectLst/>
                <a:latin typeface="Arial" charset="0"/>
              </a:rPr>
              <a:t> Concessão de aumento de remuneração;</a:t>
            </a:r>
          </a:p>
          <a:p>
            <a:pPr marL="365760" indent="-256032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2400" dirty="0" smtClean="0">
                <a:effectLst/>
                <a:latin typeface="Arial" charset="0"/>
              </a:rPr>
              <a:t> Alteração da estrutura de carreira;</a:t>
            </a:r>
          </a:p>
          <a:p>
            <a:pPr marL="365760" indent="-256032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2400" dirty="0" smtClean="0">
                <a:effectLst/>
                <a:latin typeface="Arial" charset="0"/>
              </a:rPr>
              <a:t> Admissão ou contratação de pessoal a qualquer título</a:t>
            </a:r>
            <a:r>
              <a:rPr lang="pt-BR" sz="2400" dirty="0">
                <a:latin typeface="Arial" charset="0"/>
              </a:rPr>
              <a:t>.</a:t>
            </a:r>
            <a:endParaRPr lang="pt-BR" sz="2400" dirty="0" smtClean="0"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5247" y="1480442"/>
            <a:ext cx="8686800" cy="51812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tx1"/>
                </a:solidFill>
              </a:rPr>
              <a:t>Funções da LDO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57200" y="328613"/>
            <a:ext cx="8067675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kern="0" smtClean="0"/>
              <a:t>Prefeitura Municipal da Estância </a:t>
            </a:r>
            <a:br>
              <a:rPr lang="pt-BR" altLang="pt-BR" sz="2400" kern="0" smtClean="0"/>
            </a:br>
            <a:r>
              <a:rPr lang="pt-BR" altLang="pt-BR" sz="2400" kern="0" smtClean="0"/>
              <a:t>de Socorro</a:t>
            </a:r>
          </a:p>
        </p:txBody>
      </p:sp>
      <p:pic>
        <p:nvPicPr>
          <p:cNvPr id="5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36727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pt-BR" altLang="pt-BR" dirty="0" smtClean="0">
                <a:effectLst/>
                <a:latin typeface="Arial" charset="0"/>
              </a:rPr>
              <a:t> </a:t>
            </a:r>
            <a:r>
              <a:rPr lang="pt-BR" altLang="pt-BR" sz="2200" b="1" dirty="0" smtClean="0">
                <a:effectLst/>
                <a:latin typeface="Arial" charset="0"/>
              </a:rPr>
              <a:t>Outras funções da LDO</a:t>
            </a:r>
            <a:r>
              <a:rPr lang="pt-BR" altLang="pt-BR" sz="2200" dirty="0" smtClean="0">
                <a:effectLst/>
                <a:latin typeface="Arial" charset="0"/>
              </a:rPr>
              <a:t>:</a:t>
            </a:r>
          </a:p>
          <a:p>
            <a:pPr algn="just" eaLnBrk="1" hangingPunct="1">
              <a:buFontTx/>
              <a:buChar char="-"/>
            </a:pPr>
            <a:r>
              <a:rPr lang="pt-BR" altLang="pt-BR" sz="2200" dirty="0" smtClean="0">
                <a:effectLst/>
                <a:latin typeface="Arial" charset="0"/>
              </a:rPr>
              <a:t> Critérios e </a:t>
            </a:r>
            <a:r>
              <a:rPr lang="pt-BR" altLang="pt-BR" sz="2200" u="sng" dirty="0" smtClean="0">
                <a:effectLst/>
                <a:latin typeface="Arial" charset="0"/>
              </a:rPr>
              <a:t>formas de limitação de empenho </a:t>
            </a:r>
            <a:r>
              <a:rPr lang="pt-BR" altLang="pt-BR" sz="2200" dirty="0" smtClean="0">
                <a:effectLst/>
                <a:latin typeface="Arial" charset="0"/>
              </a:rPr>
              <a:t>e quais despesas não serão limitadas;</a:t>
            </a:r>
          </a:p>
          <a:p>
            <a:pPr algn="just" eaLnBrk="1" hangingPunct="1">
              <a:buFontTx/>
              <a:buChar char="-"/>
            </a:pPr>
            <a:r>
              <a:rPr lang="pt-BR" altLang="pt-BR" sz="2200" dirty="0" smtClean="0">
                <a:effectLst/>
                <a:latin typeface="Arial" charset="0"/>
              </a:rPr>
              <a:t> Montante e forma de utilização da </a:t>
            </a:r>
            <a:r>
              <a:rPr lang="pt-BR" altLang="pt-BR" sz="2200" u="sng" dirty="0" smtClean="0">
                <a:effectLst/>
                <a:latin typeface="Arial" charset="0"/>
              </a:rPr>
              <a:t>reserva de contingência</a:t>
            </a:r>
            <a:r>
              <a:rPr lang="pt-BR" altLang="pt-BR" sz="2200" dirty="0" smtClean="0">
                <a:effectLst/>
                <a:latin typeface="Arial" charset="0"/>
              </a:rPr>
              <a:t>;</a:t>
            </a:r>
          </a:p>
          <a:p>
            <a:pPr algn="just" eaLnBrk="1" hangingPunct="1">
              <a:buFontTx/>
              <a:buChar char="-"/>
            </a:pPr>
            <a:r>
              <a:rPr lang="pt-BR" altLang="pt-BR" sz="2200" dirty="0" smtClean="0">
                <a:effectLst/>
                <a:latin typeface="Arial" charset="0"/>
              </a:rPr>
              <a:t> </a:t>
            </a:r>
            <a:r>
              <a:rPr lang="pt-BR" altLang="pt-BR" sz="2200" u="sng" dirty="0" smtClean="0">
                <a:effectLst/>
                <a:latin typeface="Arial" charset="0"/>
              </a:rPr>
              <a:t>Controle de custos</a:t>
            </a:r>
            <a:r>
              <a:rPr lang="pt-BR" altLang="pt-BR" sz="2200" dirty="0" smtClean="0">
                <a:effectLst/>
                <a:latin typeface="Arial" charset="0"/>
              </a:rPr>
              <a:t>;</a:t>
            </a:r>
          </a:p>
          <a:p>
            <a:pPr algn="just" eaLnBrk="1" hangingPunct="1">
              <a:buFontTx/>
              <a:buChar char="-"/>
            </a:pPr>
            <a:r>
              <a:rPr lang="pt-BR" altLang="pt-BR" sz="2200" dirty="0" smtClean="0">
                <a:effectLst/>
                <a:latin typeface="Arial" charset="0"/>
              </a:rPr>
              <a:t> Dispor sobre a </a:t>
            </a:r>
            <a:r>
              <a:rPr lang="pt-BR" altLang="pt-BR" sz="2200" u="sng" dirty="0" smtClean="0">
                <a:effectLst/>
                <a:latin typeface="Arial" charset="0"/>
              </a:rPr>
              <a:t>programação financeira </a:t>
            </a:r>
            <a:r>
              <a:rPr lang="pt-BR" altLang="pt-BR" sz="2200" dirty="0" smtClean="0">
                <a:effectLst/>
                <a:latin typeface="Arial" charset="0"/>
              </a:rPr>
              <a:t>de desembolso;</a:t>
            </a:r>
          </a:p>
          <a:p>
            <a:pPr algn="just" eaLnBrk="1" hangingPunct="1">
              <a:buFontTx/>
              <a:buChar char="-"/>
            </a:pPr>
            <a:r>
              <a:rPr lang="pt-BR" altLang="pt-BR" sz="2200" dirty="0" smtClean="0">
                <a:effectLst/>
                <a:latin typeface="Arial" charset="0"/>
              </a:rPr>
              <a:t> Definição dos </a:t>
            </a:r>
            <a:r>
              <a:rPr lang="pt-BR" altLang="pt-BR" sz="2200" u="sng" dirty="0" smtClean="0">
                <a:effectLst/>
                <a:latin typeface="Arial" charset="0"/>
              </a:rPr>
              <a:t>incentivos ou benefícios tributários</a:t>
            </a:r>
            <a:r>
              <a:rPr lang="pt-BR" altLang="pt-BR" sz="2200" dirty="0" smtClean="0">
                <a:effectLst/>
                <a:latin typeface="Arial" charset="0"/>
              </a:rPr>
              <a:t>– Renúncia de Receita;</a:t>
            </a:r>
          </a:p>
          <a:p>
            <a:pPr algn="just" eaLnBrk="1" hangingPunct="1">
              <a:buFontTx/>
              <a:buChar char="-"/>
            </a:pPr>
            <a:r>
              <a:rPr lang="pt-BR" altLang="pt-BR" sz="2200" dirty="0" smtClean="0">
                <a:effectLst/>
                <a:latin typeface="Arial" charset="0"/>
              </a:rPr>
              <a:t> Definir as </a:t>
            </a:r>
            <a:r>
              <a:rPr lang="pt-BR" altLang="pt-BR" sz="2200" u="sng" dirty="0" smtClean="0">
                <a:effectLst/>
                <a:latin typeface="Arial" charset="0"/>
              </a:rPr>
              <a:t>despesas irrelevantes que dispensam a estimativa do impacto</a:t>
            </a:r>
            <a:r>
              <a:rPr lang="pt-BR" altLang="pt-BR" sz="2200" dirty="0" smtClean="0">
                <a:effectLst/>
                <a:latin typeface="Arial" charset="0"/>
              </a:rPr>
              <a:t> orçamentário e financeiro;</a:t>
            </a:r>
          </a:p>
          <a:p>
            <a:pPr algn="just" eaLnBrk="1" hangingPunct="1">
              <a:buFontTx/>
              <a:buChar char="-"/>
            </a:pPr>
            <a:r>
              <a:rPr lang="pt-BR" altLang="pt-BR" sz="2200" dirty="0" smtClean="0">
                <a:effectLst/>
                <a:latin typeface="Arial" charset="0"/>
              </a:rPr>
              <a:t> </a:t>
            </a:r>
            <a:r>
              <a:rPr lang="pt-BR" altLang="pt-BR" sz="2200" u="sng" dirty="0" smtClean="0">
                <a:effectLst/>
                <a:latin typeface="Arial" charset="0"/>
              </a:rPr>
              <a:t>Situações em que poderá ser autorizada </a:t>
            </a:r>
            <a:r>
              <a:rPr lang="pt-BR" altLang="pt-BR" sz="2200" dirty="0" smtClean="0">
                <a:effectLst/>
                <a:latin typeface="Arial" charset="0"/>
              </a:rPr>
              <a:t>a realização de </a:t>
            </a:r>
            <a:r>
              <a:rPr lang="pt-BR" altLang="pt-BR" sz="2200" u="sng" dirty="0" smtClean="0">
                <a:effectLst/>
                <a:latin typeface="Arial" charset="0"/>
              </a:rPr>
              <a:t>hora-extra</a:t>
            </a:r>
            <a:r>
              <a:rPr lang="pt-BR" altLang="pt-BR" sz="2200" dirty="0" smtClean="0">
                <a:effectLst/>
                <a:latin typeface="Arial" charset="0"/>
              </a:rPr>
              <a:t> quando ultrapassado o limite prudencial;</a:t>
            </a:r>
            <a:endParaRPr lang="pt-BR" altLang="pt-BR" sz="2200" dirty="0" smtClean="0">
              <a:effectLst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215247" y="1480442"/>
            <a:ext cx="8686800" cy="518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kern="0" dirty="0" smtClean="0">
                <a:solidFill>
                  <a:schemeClr val="tx1"/>
                </a:solidFill>
              </a:rPr>
              <a:t>Funções da LDO</a:t>
            </a:r>
            <a:endParaRPr lang="pt-BR" b="1" kern="0" dirty="0">
              <a:solidFill>
                <a:schemeClr val="tx1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328613"/>
            <a:ext cx="8067675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kern="0" smtClean="0"/>
              <a:t>Prefeitura Municipal da Estância </a:t>
            </a:r>
            <a:br>
              <a:rPr lang="pt-BR" altLang="pt-BR" sz="2400" kern="0" smtClean="0"/>
            </a:br>
            <a:r>
              <a:rPr lang="pt-BR" altLang="pt-BR" sz="2400" kern="0" smtClean="0"/>
              <a:t>de Socorro</a:t>
            </a:r>
          </a:p>
        </p:txBody>
      </p:sp>
      <p:pic>
        <p:nvPicPr>
          <p:cNvPr id="7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5471444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Conteúdo 2"/>
          <p:cNvSpPr>
            <a:spLocks noGrp="1"/>
          </p:cNvSpPr>
          <p:nvPr>
            <p:ph idx="1"/>
          </p:nvPr>
        </p:nvSpPr>
        <p:spPr>
          <a:xfrm>
            <a:off x="250826" y="1705670"/>
            <a:ext cx="8893175" cy="5035698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  <a:defRPr/>
            </a:pPr>
            <a:r>
              <a:rPr lang="pt-BR" sz="1800" dirty="0" smtClean="0">
                <a:effectLst/>
                <a:latin typeface="Arial" charset="0"/>
              </a:rPr>
              <a:t>- Prioridade para as </a:t>
            </a:r>
            <a:r>
              <a:rPr lang="pt-BR" sz="1800" u="sng" dirty="0" smtClean="0">
                <a:effectLst/>
                <a:latin typeface="Arial" charset="0"/>
              </a:rPr>
              <a:t>obras em andamento </a:t>
            </a:r>
            <a:r>
              <a:rPr lang="pt-BR" sz="1800" dirty="0" smtClean="0">
                <a:effectLst/>
                <a:latin typeface="Arial" charset="0"/>
              </a:rPr>
              <a:t>e conservação do patrimônio sobre projetos novos;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sz="1800" dirty="0" smtClean="0">
                <a:effectLst/>
                <a:latin typeface="Arial" charset="0"/>
              </a:rPr>
              <a:t> Autorização para </a:t>
            </a:r>
            <a:r>
              <a:rPr lang="pt-BR" sz="1800" u="sng" dirty="0" smtClean="0">
                <a:effectLst/>
                <a:latin typeface="Arial" charset="0"/>
              </a:rPr>
              <a:t>assumir custeio de competência de outros entes</a:t>
            </a:r>
            <a:r>
              <a:rPr lang="pt-BR" sz="1800" dirty="0" smtClean="0">
                <a:effectLst/>
                <a:latin typeface="Arial" charset="0"/>
              </a:rPr>
              <a:t>;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sz="1800" u="sng" dirty="0" smtClean="0">
                <a:effectLst/>
                <a:latin typeface="Arial" charset="0"/>
              </a:rPr>
              <a:t> Autorização </a:t>
            </a:r>
            <a:r>
              <a:rPr lang="pt-BR" sz="1800" dirty="0" smtClean="0">
                <a:effectLst/>
                <a:latin typeface="Arial" charset="0"/>
              </a:rPr>
              <a:t>para o Executivo </a:t>
            </a:r>
            <a:r>
              <a:rPr lang="pt-BR" sz="1800" u="sng" dirty="0" smtClean="0">
                <a:effectLst/>
                <a:latin typeface="Arial" charset="0"/>
              </a:rPr>
              <a:t>suplementar, transpor, transferir e remanej</a:t>
            </a:r>
            <a:r>
              <a:rPr lang="pt-BR" sz="1800" dirty="0" smtClean="0">
                <a:effectLst/>
                <a:latin typeface="Arial" charset="0"/>
              </a:rPr>
              <a:t>ar;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sz="1800" dirty="0" smtClean="0">
                <a:effectLst/>
                <a:latin typeface="Arial" charset="0"/>
              </a:rPr>
              <a:t> Definir critérios para </a:t>
            </a:r>
            <a:r>
              <a:rPr lang="pt-BR" sz="1800" u="sng" dirty="0" smtClean="0">
                <a:effectLst/>
                <a:latin typeface="Arial" charset="0"/>
              </a:rPr>
              <a:t>transferências às entidades privadas </a:t>
            </a:r>
            <a:r>
              <a:rPr lang="pt-BR" sz="1800" dirty="0" smtClean="0">
                <a:effectLst/>
                <a:latin typeface="Arial" charset="0"/>
              </a:rPr>
              <a:t>(subvenções).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sz="1800" dirty="0" smtClean="0">
                <a:effectLst/>
                <a:latin typeface="Arial" charset="0"/>
              </a:rPr>
              <a:t> Definir </a:t>
            </a:r>
            <a:r>
              <a:rPr lang="pt-BR" sz="1800" u="sng" dirty="0" smtClean="0">
                <a:effectLst/>
                <a:latin typeface="Arial" charset="0"/>
              </a:rPr>
              <a:t>prazo para o Legislativo encaminhar sua proposta </a:t>
            </a:r>
            <a:r>
              <a:rPr lang="pt-BR" sz="1800" dirty="0" smtClean="0">
                <a:effectLst/>
                <a:latin typeface="Arial" charset="0"/>
              </a:rPr>
              <a:t>orçamentária para o Executivo.</a:t>
            </a:r>
          </a:p>
          <a:p>
            <a:pPr algn="just" eaLnBrk="1" hangingPunct="1">
              <a:buFontTx/>
              <a:buChar char="•"/>
              <a:defRPr/>
            </a:pPr>
            <a:r>
              <a:rPr lang="pt-BR" sz="1800" dirty="0" smtClean="0">
                <a:effectLst/>
                <a:latin typeface="Arial" charset="0"/>
              </a:rPr>
              <a:t> </a:t>
            </a:r>
            <a:r>
              <a:rPr lang="pt-BR" sz="1800" b="1" dirty="0" smtClean="0">
                <a:effectLst/>
                <a:latin typeface="Arial" charset="0"/>
              </a:rPr>
              <a:t>Apresentar junto com o Projeto de LDO, os seguintes anexos</a:t>
            </a:r>
            <a:r>
              <a:rPr lang="pt-BR" sz="1800" dirty="0" smtClean="0">
                <a:effectLst/>
                <a:latin typeface="Arial" charset="0"/>
              </a:rPr>
              <a:t>: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sz="1800" dirty="0" smtClean="0">
                <a:effectLst/>
                <a:latin typeface="Arial" charset="0"/>
              </a:rPr>
              <a:t> Metas fiscais;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sz="1800" dirty="0" smtClean="0">
                <a:effectLst/>
                <a:latin typeface="Arial" charset="0"/>
              </a:rPr>
              <a:t> Avaliação do cumprimento das metas fiscais do exercício anterior;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sz="1800" dirty="0" smtClean="0">
                <a:effectLst/>
                <a:latin typeface="Arial" charset="0"/>
              </a:rPr>
              <a:t> Comparativo das metas fiscais nos últimos três exercícios;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sz="1800" dirty="0" smtClean="0">
                <a:effectLst/>
                <a:latin typeface="Arial" charset="0"/>
              </a:rPr>
              <a:t> Meta fiscal da receita, com memória e metodologia de cálculos das fontes de receita;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sz="1800" dirty="0" smtClean="0">
                <a:effectLst/>
                <a:latin typeface="Arial" charset="0"/>
              </a:rPr>
              <a:t> Meta fiscal da despesa, com memória e metodologia de cálculos das despesas;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sz="1800" dirty="0" smtClean="0">
                <a:effectLst/>
                <a:latin typeface="Arial" charset="0"/>
              </a:rPr>
              <a:t> Meta fiscal do resultado primário, com memória e metodologia do resultado      primário</a:t>
            </a:r>
            <a:r>
              <a:rPr lang="pt-BR" sz="1800" dirty="0" smtClean="0">
                <a:latin typeface="Arial" charset="0"/>
              </a:rPr>
              <a:t>; 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215247" y="1110679"/>
            <a:ext cx="8686800" cy="518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kern="0" dirty="0" smtClean="0">
                <a:solidFill>
                  <a:schemeClr val="tx1"/>
                </a:solidFill>
              </a:rPr>
              <a:t>Funções da LDO</a:t>
            </a:r>
            <a:endParaRPr lang="pt-BR" b="1" kern="0" dirty="0">
              <a:solidFill>
                <a:schemeClr val="tx1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328613"/>
            <a:ext cx="8067675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kern="0" smtClean="0"/>
              <a:t>Prefeitura Municipal da Estância </a:t>
            </a:r>
            <a:br>
              <a:rPr lang="pt-BR" altLang="pt-BR" sz="2400" kern="0" smtClean="0"/>
            </a:br>
            <a:r>
              <a:rPr lang="pt-BR" altLang="pt-BR" sz="2400" kern="0" smtClean="0"/>
              <a:t>de Socorro</a:t>
            </a:r>
          </a:p>
        </p:txBody>
      </p:sp>
      <p:pic>
        <p:nvPicPr>
          <p:cNvPr id="7" name="Picture 5" descr="Cópia de BRASÃO ORIGINAL PRET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9385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Conteúdo 2"/>
          <p:cNvSpPr>
            <a:spLocks noGrp="1"/>
          </p:cNvSpPr>
          <p:nvPr>
            <p:ph idx="1"/>
          </p:nvPr>
        </p:nvSpPr>
        <p:spPr>
          <a:xfrm>
            <a:off x="465827" y="2204864"/>
            <a:ext cx="8229600" cy="4525963"/>
          </a:xfrm>
        </p:spPr>
        <p:txBody>
          <a:bodyPr/>
          <a:lstStyle/>
          <a:p>
            <a:pPr algn="just" eaLnBrk="1" hangingPunct="1">
              <a:buFontTx/>
              <a:buChar char="-"/>
              <a:defRPr/>
            </a:pPr>
            <a:r>
              <a:rPr lang="pt-BR" altLang="pt-BR" sz="2000" dirty="0" smtClean="0">
                <a:effectLst/>
                <a:latin typeface="Arial" charset="0"/>
              </a:rPr>
              <a:t>Meta fiscal do </a:t>
            </a:r>
            <a:r>
              <a:rPr lang="pt-BR" altLang="pt-BR" sz="2000" u="sng" dirty="0" smtClean="0">
                <a:effectLst/>
                <a:latin typeface="Arial" charset="0"/>
              </a:rPr>
              <a:t>resultado nomi</a:t>
            </a:r>
            <a:r>
              <a:rPr lang="pt-BR" altLang="pt-BR" sz="2000" dirty="0" smtClean="0">
                <a:effectLst/>
                <a:latin typeface="Arial" charset="0"/>
              </a:rPr>
              <a:t>nal, com memória e metodologia do resultado nominal;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altLang="pt-BR" sz="2000" smtClean="0">
                <a:effectLst/>
                <a:latin typeface="Arial" charset="0"/>
              </a:rPr>
              <a:t>Demonstrativo </a:t>
            </a:r>
            <a:r>
              <a:rPr lang="pt-BR" altLang="pt-BR" sz="2000" dirty="0" smtClean="0">
                <a:effectLst/>
                <a:latin typeface="Arial" charset="0"/>
              </a:rPr>
              <a:t>da </a:t>
            </a:r>
            <a:r>
              <a:rPr lang="pt-BR" altLang="pt-BR" sz="2000" u="sng" dirty="0" smtClean="0">
                <a:effectLst/>
                <a:latin typeface="Arial" charset="0"/>
              </a:rPr>
              <a:t>evolução do patrimônio </a:t>
            </a:r>
            <a:r>
              <a:rPr lang="pt-BR" altLang="pt-BR" sz="2000" dirty="0" smtClean="0">
                <a:effectLst/>
                <a:latin typeface="Arial" charset="0"/>
              </a:rPr>
              <a:t>líquido; 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altLang="pt-BR" sz="2000" dirty="0" smtClean="0">
                <a:effectLst/>
                <a:latin typeface="Arial" charset="0"/>
              </a:rPr>
              <a:t> Demonstrativo da </a:t>
            </a:r>
            <a:r>
              <a:rPr lang="pt-BR" altLang="pt-BR" sz="2000" u="sng" dirty="0" smtClean="0">
                <a:effectLst/>
                <a:latin typeface="Arial" charset="0"/>
              </a:rPr>
              <a:t>origem e aplicação </a:t>
            </a:r>
            <a:r>
              <a:rPr lang="pt-BR" altLang="pt-BR" sz="2000" dirty="0" smtClean="0">
                <a:effectLst/>
                <a:latin typeface="Arial" charset="0"/>
              </a:rPr>
              <a:t>dos recursos com a </a:t>
            </a:r>
            <a:r>
              <a:rPr lang="pt-BR" altLang="pt-BR" sz="2000" u="sng" dirty="0" smtClean="0">
                <a:effectLst/>
                <a:latin typeface="Arial" charset="0"/>
              </a:rPr>
              <a:t>alienação</a:t>
            </a:r>
            <a:r>
              <a:rPr lang="pt-BR" altLang="pt-BR" sz="2000" dirty="0" smtClean="0">
                <a:effectLst/>
                <a:latin typeface="Arial" charset="0"/>
              </a:rPr>
              <a:t> dos ativos;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altLang="pt-BR" sz="2000" dirty="0" smtClean="0">
                <a:effectLst/>
                <a:latin typeface="Arial" charset="0"/>
              </a:rPr>
              <a:t> Demonstrativo da </a:t>
            </a:r>
            <a:r>
              <a:rPr lang="pt-BR" altLang="pt-BR" sz="2000" u="sng" dirty="0" smtClean="0">
                <a:effectLst/>
                <a:latin typeface="Arial" charset="0"/>
              </a:rPr>
              <a:t>estimativa e compensação da renúncia de receita </a:t>
            </a:r>
            <a:r>
              <a:rPr lang="pt-BR" altLang="pt-BR" sz="2000" dirty="0" smtClean="0">
                <a:effectLst/>
                <a:latin typeface="Arial" charset="0"/>
              </a:rPr>
              <a:t>e da margem de expansão das despesas obrigatórias de caráter continuado.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altLang="pt-BR" sz="2000" u="sng" dirty="0" smtClean="0">
                <a:effectLst/>
                <a:latin typeface="Arial" charset="0"/>
              </a:rPr>
              <a:t>Equilíbrio</a:t>
            </a:r>
            <a:r>
              <a:rPr lang="pt-BR" altLang="pt-BR" sz="2000" dirty="0" smtClean="0">
                <a:effectLst/>
                <a:latin typeface="Arial" charset="0"/>
              </a:rPr>
              <a:t> entre receitas e despesas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altLang="pt-BR" sz="2000" dirty="0" smtClean="0">
                <a:effectLst/>
                <a:latin typeface="Arial" charset="0"/>
              </a:rPr>
              <a:t>Os valores do orçamento terão </a:t>
            </a:r>
            <a:r>
              <a:rPr lang="pt-BR" altLang="pt-BR" sz="2000" u="sng" dirty="0" smtClean="0">
                <a:effectLst/>
                <a:latin typeface="Arial" charset="0"/>
              </a:rPr>
              <a:t>por base os preços de Agosto</a:t>
            </a:r>
            <a:r>
              <a:rPr lang="pt-BR" altLang="pt-BR" sz="2000" dirty="0" smtClean="0">
                <a:effectLst/>
                <a:latin typeface="Arial" charset="0"/>
              </a:rPr>
              <a:t>/2023;</a:t>
            </a:r>
          </a:p>
          <a:p>
            <a:pPr algn="just" eaLnBrk="1" hangingPunct="1">
              <a:buFontTx/>
              <a:buChar char="-"/>
              <a:defRPr/>
            </a:pPr>
            <a:r>
              <a:rPr lang="pt-BR" altLang="pt-BR" sz="2400" u="sng" dirty="0" smtClean="0">
                <a:solidFill>
                  <a:srgbClr val="FF0000"/>
                </a:solidFill>
                <a:effectLst/>
                <a:latin typeface="Arial" charset="0"/>
              </a:rPr>
              <a:t>Prioridades e metas </a:t>
            </a:r>
            <a:r>
              <a:rPr lang="pt-BR" altLang="pt-BR" sz="2400" dirty="0" smtClean="0">
                <a:solidFill>
                  <a:srgbClr val="FF0000"/>
                </a:solidFill>
                <a:effectLst/>
                <a:latin typeface="Arial" charset="0"/>
              </a:rPr>
              <a:t>da administração – por programa</a:t>
            </a:r>
            <a:endParaRPr lang="pt-BR" altLang="pt-BR" sz="2400" dirty="0" smtClean="0">
              <a:solidFill>
                <a:srgbClr val="FF0000"/>
              </a:solidFill>
              <a:effectLst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215247" y="1398711"/>
            <a:ext cx="8686800" cy="518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kern="0" dirty="0" smtClean="0">
                <a:solidFill>
                  <a:schemeClr val="tx1"/>
                </a:solidFill>
              </a:rPr>
              <a:t>Funções da LDO</a:t>
            </a:r>
            <a:endParaRPr lang="pt-BR" b="1" kern="0" dirty="0">
              <a:solidFill>
                <a:schemeClr val="tx1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328613"/>
            <a:ext cx="8067675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kern="0" smtClean="0"/>
              <a:t>Prefeitura Municipal da Estância </a:t>
            </a:r>
            <a:br>
              <a:rPr lang="pt-BR" altLang="pt-BR" sz="2400" kern="0" smtClean="0"/>
            </a:br>
            <a:r>
              <a:rPr lang="pt-BR" altLang="pt-BR" sz="2400" kern="0" smtClean="0"/>
              <a:t>de Socorro</a:t>
            </a:r>
          </a:p>
        </p:txBody>
      </p:sp>
      <p:pic>
        <p:nvPicPr>
          <p:cNvPr id="7" name="Picture 5" descr="Cópia de BRASÃO ORIGINAL PRETO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1357312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05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2653</TotalTime>
  <Words>1374</Words>
  <Application>Microsoft Office PowerPoint</Application>
  <PresentationFormat>Apresentação na tela (4:3)</PresentationFormat>
  <Paragraphs>491</Paragraphs>
  <Slides>26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3" baseType="lpstr">
      <vt:lpstr>Arial</vt:lpstr>
      <vt:lpstr>Calibri</vt:lpstr>
      <vt:lpstr>Tahoma</vt:lpstr>
      <vt:lpstr>Times New Roman</vt:lpstr>
      <vt:lpstr>Wingdings</vt:lpstr>
      <vt:lpstr>Wingdings 2</vt:lpstr>
      <vt:lpstr>Design padrão</vt:lpstr>
      <vt:lpstr>Prefeitura Municipal da Estância  de Socorro</vt:lpstr>
      <vt:lpstr>Prefeitura Municipal da Estância  de Socorro</vt:lpstr>
      <vt:lpstr>Prefeitura Municipal da Estância  de Socorro</vt:lpstr>
      <vt:lpstr>Prefeitura Municipal da Estância  de Socorro</vt:lpstr>
      <vt:lpstr>Prefeitura Municipal da Estância  de Socorro</vt:lpstr>
      <vt:lpstr>Funções da LDO</vt:lpstr>
      <vt:lpstr>Apresentação do PowerPoint</vt:lpstr>
      <vt:lpstr>Apresentação do PowerPoint</vt:lpstr>
      <vt:lpstr>Apresentação do PowerPoint</vt:lpstr>
      <vt:lpstr>Apresentação do PowerPoint</vt:lpstr>
      <vt:lpstr>Prefeitura Municipal da Estância  de Socorro</vt:lpstr>
      <vt:lpstr>Prefeitura Municipal da Estância  de Socorro</vt:lpstr>
      <vt:lpstr>Prefeitura Municipal da Estância  de Socorro</vt:lpstr>
      <vt:lpstr>Prefeitura Municipal da Estância  de Socorro</vt:lpstr>
      <vt:lpstr>Prefeitura Municipal da Estância  de Socorro</vt:lpstr>
      <vt:lpstr>Prefeitura Municipal da Estância  de Socorro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Prefeitura Municipal da Estância  de Socorro</vt:lpstr>
      <vt:lpstr>Prefeitura Municipal da Estância  de Socorro</vt:lpstr>
    </vt:vector>
  </TitlesOfParts>
  <Company>PMS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Prefeitura Municipal da Estância  de Socorro</dc:title>
  <dc:creator>kbonetti</dc:creator>
  <cp:lastModifiedBy>PMS</cp:lastModifiedBy>
  <cp:revision>277</cp:revision>
  <cp:lastPrinted>2022-04-25T21:39:27Z</cp:lastPrinted>
  <dcterms:created xsi:type="dcterms:W3CDTF">2005-07-04T22:11:05Z</dcterms:created>
  <dcterms:modified xsi:type="dcterms:W3CDTF">2023-05-22T20:05:07Z</dcterms:modified>
</cp:coreProperties>
</file>